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12192000"/>
  <p:embeddedFontLst>
    <p:embeddedFont>
      <p:font typeface="MiSans" pitchFamily="34" charset="-122"/>
      <p:regular r:id="rId31"/>
    </p:embeddedFont>
    <p:embeddedFont>
      <p:font typeface="MiSans" pitchFamily="34" charset="-120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4610" y="-635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4498975"/>
            <a:ext cx="2755265" cy="436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498990"/>
            <a:ext cx="8567166" cy="22743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高校毕业生就业信息管理系统设计与实现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88" y="4499273"/>
            <a:ext cx="1714500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5010" y="4560570"/>
            <a:ext cx="287528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endParaRPr lang="zh-CN" altLang="en-US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2"/>
          <p:cNvSpPr/>
          <p:nvPr/>
        </p:nvSpPr>
        <p:spPr>
          <a:xfrm>
            <a:off x="3590365" y="4560846"/>
            <a:ext cx="164408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2025.06</a:t>
            </a:r>
            <a:endParaRPr lang="en-US" sz="1600" dirty="0"/>
          </a:p>
        </p:txBody>
      </p:sp>
      <p:sp>
        <p:nvSpPr>
          <p:cNvPr id="9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9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1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0-d0tj1j475iks2gau4vpg.png"/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4208502" y="281"/>
            <a:ext cx="8583481" cy="55836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6-01-00:39:40-d0tj1j475iks2gau4v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1" y="2209021"/>
            <a:ext cx="1562100" cy="15621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375632" y="2300337"/>
            <a:ext cx="3897151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实体识别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6-01-00:39:40-d0tj1j475iks2gau4v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63" y="4275565"/>
            <a:ext cx="1562100" cy="15621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09816" y="4352137"/>
            <a:ext cx="3875816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ER图绘制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3469396" y="4730581"/>
            <a:ext cx="516035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6"/>
          <p:cNvSpPr/>
          <p:nvPr/>
        </p:nvSpPr>
        <p:spPr>
          <a:xfrm>
            <a:off x="3469396" y="4730581"/>
            <a:ext cx="516035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2288749" y="2593172"/>
            <a:ext cx="5084324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确定毕业生、教师、专业、学院、用人单位、行业等实体，明确其属性与主码。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508588" y="4645750"/>
            <a:ext cx="5084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构建全局ER图，展示实体间关系，如专业与毕业生的一对多关系、教师与毕业生的管理关系等。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0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3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1" name="Text 15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3" name="Text 17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5" name="Text 1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7" name="Text 2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概念结构设计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graphicFrame>
        <p:nvGraphicFramePr>
          <p:cNvPr id="32" name="对象 31"/>
          <p:cNvGraphicFramePr/>
          <p:nvPr/>
        </p:nvGraphicFramePr>
        <p:xfrm>
          <a:off x="6254115" y="1405255"/>
          <a:ext cx="5937885" cy="5459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5" imgW="4932045" imgH="4688840" progId="Visio.Drawing.15">
                  <p:embed/>
                </p:oleObj>
              </mc:Choice>
              <mc:Fallback>
                <p:oleObj name="" r:id="rId5" imgW="4932045" imgH="4688840" progId="Visio.Drawing.15">
                  <p:embed/>
                  <p:pic>
                    <p:nvPicPr>
                      <p:cNvPr id="0" name="图片 32"/>
                      <p:cNvPicPr/>
                      <p:nvPr/>
                    </p:nvPicPr>
                    <p:blipFill>
                      <a:blip r:embed="rId6">
                        <a:alphaModFix amt="60000"/>
                      </a:blip>
                      <a:stretch>
                        <a:fillRect/>
                      </a:stretch>
                    </p:blipFill>
                    <p:spPr>
                      <a:xfrm>
                        <a:off x="6254115" y="1405255"/>
                        <a:ext cx="5937885" cy="545909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-635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6-01-00:39:45-d0tj1kc75iks2gau4v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6-01-00:39:45-d0tj1kc75iks2gau4v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363924" y="2135725"/>
            <a:ext cx="4331168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表结构设计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041702" y="2524833"/>
            <a:ext cx="6678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设计毕业生表、教师表、专业表、学院表、用人单位表、行业表、岗位招聘表，明确各表字段、主键、外键及约束。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5457532" y="4331428"/>
            <a:ext cx="4331168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关系模式转换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5135310" y="4720536"/>
            <a:ext cx="6678322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将ER图转换为关系模式，确保数据的规范化存储。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6" name="Text 21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8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3" descr="https://kimi-img.moonshot.cn/pub/slides/slides_tmpl/image/25-06-01-00:39:45-d0tj1kc75iks2gau4vs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30" name="Image 4" descr="https://kimi-img.moonshot.cn/pub/slides/slides_tmpl/image/25-06-01-00:39:45-d0tj1kc75iks2gau4v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逻辑结构设计</a:t>
            </a:r>
            <a:endParaRPr lang="en-US" sz="1600" dirty="0"/>
          </a:p>
        </p:txBody>
      </p:sp>
      <p:pic>
        <p:nvPicPr>
          <p:cNvPr id="32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graphicFrame>
        <p:nvGraphicFramePr>
          <p:cNvPr id="33" name="表格 32"/>
          <p:cNvGraphicFramePr/>
          <p:nvPr/>
        </p:nvGraphicFramePr>
        <p:xfrm>
          <a:off x="6474460" y="1277620"/>
          <a:ext cx="5040630" cy="271780"/>
        </p:xfrm>
        <a:graphic>
          <a:graphicData uri="http://schemas.openxmlformats.org/drawingml/2006/table">
            <a:tbl>
              <a:tblPr/>
              <a:tblGrid>
                <a:gridCol w="798195"/>
                <a:gridCol w="848360"/>
                <a:gridCol w="969645"/>
                <a:gridCol w="1090930"/>
                <a:gridCol w="1333500"/>
              </a:tblGrid>
              <a:tr h="13716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列</a:t>
                      </a:r>
                      <a:r>
                        <a:rPr lang="zh-CN" alt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</a:t>
                      </a:r>
                      <a:r>
                        <a:rPr lang="zh-CN" alt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据</a:t>
                      </a:r>
                      <a:r>
                        <a:rPr lang="zh-CN" alt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  <a:r>
                        <a:rPr lang="zh-CN" alt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型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是否可取空值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</a:t>
                      </a:r>
                      <a:r>
                        <a:rPr lang="zh-CN" alt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zh-CN" alt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明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vechar(6)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学生学号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主码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姓名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nvarchar(10)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学生姓名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13462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性别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nvarchar(2)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学生性别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检查约束（男</a:t>
                      </a: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女）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出生日期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date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学生出生日期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不晚于当前日期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联系电话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varchar(11)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学生联系电话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设唯一约束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专业编号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char(4)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学生所属专业编号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外码（关联专业表）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varchar(5)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学生指导老师工号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外码（关联教师表）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单位编号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char(4)</a:t>
                      </a:r>
                      <a:endParaRPr lang="en-US" alt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学生就业单位编号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外码（关联用人单位表）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/>
          <p:nvPr/>
        </p:nvGraphicFramePr>
        <p:xfrm>
          <a:off x="6474460" y="3030855"/>
          <a:ext cx="5040630" cy="0"/>
        </p:xfrm>
        <a:graphic>
          <a:graphicData uri="http://schemas.openxmlformats.org/drawingml/2006/table">
            <a:tbl>
              <a:tblPr/>
              <a:tblGrid>
                <a:gridCol w="798195"/>
                <a:gridCol w="848360"/>
                <a:gridCol w="969645"/>
                <a:gridCol w="1090930"/>
                <a:gridCol w="1333500"/>
              </a:tblGrid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列    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 据 类 型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是否可取空值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    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    明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varchar(5)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教师工号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主码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姓名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nvarchar(10)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教师姓名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性别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nvarchar(2)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教师性别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检查约束（男/女）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出生日期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date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教师出生日期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不晚于当前日期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联系电话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varchar(11)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教师联系电话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设唯一约束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学院编号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char(4)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教师所属学院编号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外码（关联学院表）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表格 34"/>
          <p:cNvGraphicFramePr/>
          <p:nvPr/>
        </p:nvGraphicFramePr>
        <p:xfrm>
          <a:off x="6526530" y="5146040"/>
          <a:ext cx="5040630" cy="914400"/>
        </p:xfrm>
        <a:graphic>
          <a:graphicData uri="http://schemas.openxmlformats.org/drawingml/2006/table">
            <a:tbl>
              <a:tblPr/>
              <a:tblGrid>
                <a:gridCol w="798195"/>
                <a:gridCol w="848360"/>
                <a:gridCol w="969645"/>
                <a:gridCol w="1090930"/>
                <a:gridCol w="1333500"/>
              </a:tblGrid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列    名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 据 类 型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是否可取空值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    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    明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单位编号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char(4)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单位的唯一编号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主码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单位名称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nvarchar(50)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企业名称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设唯一约束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单位地址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nvarchar(80)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企业地址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联系电话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varchar(11)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企业联系电话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行业编号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char(4)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所属行业编号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algn="ctr">
                        <a:lnSpc>
                          <a:spcPts val="1200"/>
                        </a:lnSpc>
                        <a:buClrTx/>
                        <a:buSzTx/>
                        <a:buFontTx/>
                      </a:pPr>
                      <a:r>
                        <a:rPr lang="zh-CN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外码（关联行业表）</a:t>
                      </a:r>
                      <a:endParaRPr lang="zh-CN" sz="80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888359" y="2434766"/>
            <a:ext cx="5777902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使用SQL语句创建数据库及各基本表，完成物理结构设计。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 7"/>
          <p:cNvSpPr/>
          <p:nvPr>
            <p:custDataLst>
              <p:tags r:id="rId3"/>
            </p:custDataLst>
          </p:nvPr>
        </p:nvSpPr>
        <p:spPr>
          <a:xfrm>
            <a:off x="968801" y="2177261"/>
            <a:ext cx="3989683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数据库创建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9:48-d0tj1l475iks2gau4vt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>
            <p:custDataLst>
              <p:tags r:id="rId6"/>
            </p:custDataLst>
          </p:nvPr>
        </p:nvSpPr>
        <p:spPr>
          <a:xfrm>
            <a:off x="888359" y="4250119"/>
            <a:ext cx="5777902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输入测试样例数据，验证数据库的完整性和运行稳定性。</a:t>
            </a: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968801" y="3992614"/>
            <a:ext cx="3989683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数据录入与测试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6-01-00:39:48-d0tj1l475iks2gau4vt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6-01-00:39:51-d0tj1ls75iks2gau4vu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物理设计与实施</a:t>
            </a:r>
            <a:endParaRPr lang="en-US" sz="1600" dirty="0"/>
          </a:p>
        </p:txBody>
      </p:sp>
      <p:pic>
        <p:nvPicPr>
          <p:cNvPr id="19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807845" y="1567815"/>
            <a:ext cx="12193905" cy="6868160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indent="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if (!string.IsNullOrWhiteSpace(majorId) &amp;&amp; !string.IsNullOrWhiteSpace(teacherId))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{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string getMajorCollege = "SELECT 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学院编号 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FROM Major WHERE 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专业编号 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= @mid";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string getTeacherCollege = "SELECT 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学院编号 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FROM Teacher WHERE 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工号 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= @tid";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SqlCommand majorCmd = new SqlCommand(getMajorCollege, conn);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majorCmd.Parameters.AddWithValue("@mid", majorId);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string majorCollegeId = majorCmd.ExecuteScalar()?.ToString();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SqlCommand teacherCmd = new SqlCommand(getTeacherCollege, conn);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teacherCmd.Parameters.AddWithValue("@tid", teacherId);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string teacherCollegeId = teacherCmd.ExecuteScalar()?.ToString();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if (majorCollegeId != null &amp;&amp; teacherCollegeId != null &amp;&amp; majorCollegeId != teacherCollegeId)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{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MessageBox.Show($"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教师 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{teacherId} 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与专业 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{majorId} </a:t>
            </a:r>
            <a:r>
              <a:rPr lang="zh-CN" altLang="en-US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不属于同一学院，两者已置空！</a:t>
            </a: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");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majorId = null;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teacherId = null;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26670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}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accent1">
                    <a:alpha val="22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}</a:t>
            </a:r>
            <a:endParaRPr lang="en-US" altLang="zh-CN" sz="1600">
              <a:solidFill>
                <a:schemeClr val="accent1">
                  <a:alpha val="22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系统设计与实现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图片 -2147482533"/>
          <p:cNvPicPr>
            <a:picLocks noChangeAspect="1"/>
          </p:cNvPicPr>
          <p:nvPr/>
        </p:nvPicPr>
        <p:blipFill>
          <a:blip r:embed="rId2">
            <a:alphaModFix amt="18000"/>
          </a:blip>
          <a:srcRect b="12144"/>
          <a:stretch>
            <a:fillRect/>
          </a:stretch>
        </p:blipFill>
        <p:spPr>
          <a:xfrm>
            <a:off x="3145790" y="2689860"/>
            <a:ext cx="4911725" cy="3976370"/>
          </a:xfrm>
          <a:prstGeom prst="rect">
            <a:avLst/>
          </a:prstGeom>
          <a:noFill/>
          <a:ln w="9525">
            <a:noFill/>
          </a:ln>
          <a:effectLst>
            <a:softEdge rad="31750"/>
          </a:effectLst>
        </p:spPr>
      </p:pic>
      <p:pic>
        <p:nvPicPr>
          <p:cNvPr id="4" name="Image 1" descr="https://kimi-img.moonshot.cn/pub/slides/slides_tmpl/image/25-06-01-00:39:48-d0tj1l475iks2gau4v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8615"/>
            <a:ext cx="12607263" cy="37165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1" name="Image 2" descr="https://kimi-img.moonshot.cn/pub/slides/slides_tmpl/image/25-06-01-00:39:46-d0tj1kk75iks2gau4v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71" y="3509350"/>
            <a:ext cx="825500" cy="8255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858043" y="3752661"/>
            <a:ext cx="342138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功能模块划分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6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23" name="图片 -2147482610"/>
          <p:cNvPicPr>
            <a:picLocks noChangeAspect="1"/>
          </p:cNvPicPr>
          <p:nvPr/>
        </p:nvPicPr>
        <p:blipFill>
          <a:blip r:embed="rId5">
            <a:alphaModFix amt="59000"/>
          </a:blip>
          <a:stretch>
            <a:fillRect/>
          </a:stretch>
        </p:blipFill>
        <p:spPr>
          <a:xfrm>
            <a:off x="6924993" y="4440873"/>
            <a:ext cx="5196205" cy="2520315"/>
          </a:xfrm>
          <a:prstGeom prst="rect">
            <a:avLst/>
          </a:prstGeom>
          <a:noFill/>
          <a:ln w="9525">
            <a:noFill/>
          </a:ln>
          <a:effectLst>
            <a:softEdge rad="317500"/>
          </a:effectLst>
        </p:spPr>
      </p:pic>
      <p:sp>
        <p:nvSpPr>
          <p:cNvPr id="24" name="Text 17"/>
          <p:cNvSpPr/>
          <p:nvPr/>
        </p:nvSpPr>
        <p:spPr>
          <a:xfrm>
            <a:off x="1771159" y="4082072"/>
            <a:ext cx="3875101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系统分为学生模块、教师模块、管理员模块，各模块功能明确，满足不同用户需求。</a:t>
            </a:r>
            <a:endParaRPr lang="en-US" sz="1600" dirty="0"/>
          </a:p>
        </p:txBody>
      </p:sp>
      <p:pic>
        <p:nvPicPr>
          <p:cNvPr id="25" name="Image 3" descr="https://kimi-img.moonshot.cn/pub/slides/slides_tmpl/image/25-06-01-00:39:46-d0tj1kk75iks2gau4v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92" y="3509350"/>
            <a:ext cx="825500" cy="8255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200064" y="3752661"/>
            <a:ext cx="342138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用户登录设计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Text 20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7113180" y="4082072"/>
            <a:ext cx="3875101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实现用户登录功能，通过用户名和密码验证身份，分配对应权限。</a:t>
            </a:r>
            <a:endParaRPr lang="en-US" sz="1600" dirty="0"/>
          </a:p>
        </p:txBody>
      </p:sp>
      <p:sp>
        <p:nvSpPr>
          <p:cNvPr id="30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31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系统总体功能</a:t>
            </a:r>
            <a:endParaRPr lang="en-US" sz="1600" dirty="0"/>
          </a:p>
        </p:txBody>
      </p:sp>
      <p:pic>
        <p:nvPicPr>
          <p:cNvPr id="33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3-d0tj1js75iks2gau4v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100" y="6626"/>
            <a:ext cx="62992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6-01-00:39:43-d0tj1js75iks2gau4v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83" y="1759118"/>
            <a:ext cx="1219200" cy="1193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19441" y="2140748"/>
            <a:ext cx="3788217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技术选型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19442" y="4352136"/>
            <a:ext cx="3788216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40850" y="2433582"/>
            <a:ext cx="5084324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开发环境：Visual Studio 2022；开发语言：C#；数据库管理系统：SQL Server 2019；操作系统：Windows 10。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240852" y="4645750"/>
            <a:ext cx="5084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结合C#的前端开发优势与SQL Server的强大数据库功能，实现高效的数据交互与展示。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2" name="Text 1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6-01-00:39:43-d0tj1js75iks2gau4v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83" y="3971966"/>
            <a:ext cx="1219200" cy="119380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5" name="Text 1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7" name="Text 2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9" name="Text 2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 rot="13500000">
            <a:off x="6265096" y="2177027"/>
            <a:ext cx="224914" cy="224914"/>
          </a:xfrm>
          <a:prstGeom prst="rtTriangle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31" name="Text 25"/>
          <p:cNvSpPr/>
          <p:nvPr/>
        </p:nvSpPr>
        <p:spPr>
          <a:xfrm rot="13500000">
            <a:off x="6265096" y="2177027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 rot="13500000">
            <a:off x="6265096" y="4376217"/>
            <a:ext cx="224914" cy="224914"/>
          </a:xfrm>
          <a:prstGeom prst="rtTriangle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33" name="Text 27"/>
          <p:cNvSpPr/>
          <p:nvPr/>
        </p:nvSpPr>
        <p:spPr>
          <a:xfrm rot="13500000">
            <a:off x="6265096" y="4376217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5" name="Text 29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开发技术</a:t>
            </a:r>
            <a:endParaRPr lang="en-US" sz="1600" dirty="0"/>
          </a:p>
        </p:txBody>
      </p:sp>
      <p:pic>
        <p:nvPicPr>
          <p:cNvPr id="37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9-d0tj1ns75iks2gau5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graphicFrame>
        <p:nvGraphicFramePr>
          <p:cNvPr id="6" name="Object 79"/>
          <p:cNvGraphicFramePr/>
          <p:nvPr/>
        </p:nvGraphicFramePr>
        <p:xfrm>
          <a:off x="3171190" y="52070"/>
          <a:ext cx="8862060" cy="538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8394700" imgH="4907915" progId="Visio.Drawing.15">
                  <p:embed/>
                </p:oleObj>
              </mc:Choice>
              <mc:Fallback>
                <p:oleObj name="" r:id="rId3" imgW="8394700" imgH="490791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1190" y="52070"/>
                        <a:ext cx="8862060" cy="5388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2412629" y="1964286"/>
            <a:ext cx="526883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学生模块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10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321345" y="2254650"/>
            <a:ext cx="779622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个人信息管理：显示并修改个人信息，密码修改需验证原密码。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用人单位查看：展示用人单位基础信息。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岗位招聘查询：支持多条件查询，如专业版查询、地理位置查询等。</a:t>
            </a:r>
            <a:endParaRPr lang="en-US" sz="1600" dirty="0"/>
          </a:p>
        </p:txBody>
      </p:sp>
      <p:pic>
        <p:nvPicPr>
          <p:cNvPr id="17" name="Image 2" descr="https://kimi-img.moonshot.cn/pub/slides/slides_tmpl/image/25-06-01-00:40:02-d0tj1ok75iks2gau50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58295" y="3537592"/>
            <a:ext cx="3663434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管理员模块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2147779" y="3537761"/>
            <a:ext cx="7796220" cy="1279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个人信息管理：显示并修改个人信息。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学生信息管理：修改学生基本信息，专业编号与教师工号自动校验。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用人单位查看与岗位招聘查询：功能与学生模块类似。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信息统计与分析：统计各专业就业率、各学院就业率、用人单位就业人数等。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5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3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3" descr="https://kimi-img.moonshot.cn/pub/slides/slides_tmpl/image/25-06-01-00:39:59-d0tj1ns75iks2gau5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2412629" y="5109822"/>
            <a:ext cx="526883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教师模块</a:t>
            </a: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2321345" y="5400186"/>
            <a:ext cx="779622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用户信息管理：对用户信息进行增删改查，支持合法性检测。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基本信息管理：管理学生、教师、专业、学院等信息，支持模糊查询与学院一致性校验。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招聘信息管理：对招聘信息进行增删改查，支持招聘人数校验与时间校验。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模块详细设计</a:t>
            </a:r>
            <a:endParaRPr lang="en-US" sz="1600" dirty="0"/>
          </a:p>
        </p:txBody>
      </p:sp>
      <p:pic>
        <p:nvPicPr>
          <p:cNvPr id="30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31" name="图片 -2147482524"/>
          <p:cNvPicPr>
            <a:picLocks noChangeAspect="1"/>
          </p:cNvPicPr>
          <p:nvPr/>
        </p:nvPicPr>
        <p:blipFill>
          <a:blip r:embed="rId7">
            <a:alphaModFix amt="58000"/>
          </a:blip>
          <a:stretch>
            <a:fillRect/>
          </a:stretch>
        </p:blipFill>
        <p:spPr>
          <a:xfrm>
            <a:off x="0" y="2994025"/>
            <a:ext cx="8079740" cy="3871595"/>
          </a:xfrm>
          <a:prstGeom prst="rect">
            <a:avLst/>
          </a:prstGeom>
          <a:solidFill>
            <a:schemeClr val="tx2">
              <a:alpha val="0"/>
            </a:schemeClr>
          </a:solidFill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08-d0tj1q475iks2gau5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40:11-d0tj1qs75iks2gau50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40:11-d0tj1qs75iks2gau50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5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67550" y="1040364"/>
            <a:ext cx="526883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数据库设计成果</a:t>
            </a:r>
            <a:endParaRPr lang="en-US" sz="1600" dirty="0"/>
          </a:p>
        </p:txBody>
      </p:sp>
      <p:pic>
        <p:nvPicPr>
          <p:cNvPr id="23" name="Image 4" descr="https://kimi-img.moonshot.cn/pub/slides/slides_tmpl/image/25-06-01-00:40:11-d0tj1qs75iks2gau50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89" y="2636240"/>
            <a:ext cx="1435100" cy="14478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376266" y="1440456"/>
            <a:ext cx="5828116" cy="2401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完成ER模型与关系模式转换，设计7张核心表，保障数据完整性。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6" name="Text 19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018879" y="2855717"/>
            <a:ext cx="526883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系统功能实现</a:t>
            </a:r>
            <a:endParaRPr lang="en-US" sz="1600" dirty="0"/>
          </a:p>
        </p:txBody>
      </p:sp>
      <p:pic>
        <p:nvPicPr>
          <p:cNvPr id="28" name="Image 5" descr="https://kimi-img.moonshot.cn/pub/slides/slides_tmpl/image/25-06-01-00:40:11-d0tj1qs75iks2gau50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89" y="4501616"/>
            <a:ext cx="1435100" cy="1447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927595" y="3250296"/>
            <a:ext cx="5828116" cy="2401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实现角色权限控制、核心业务模块、多维度统计分析等功能。</a:t>
            </a:r>
            <a:endParaRPr lang="en-US" sz="1600" dirty="0"/>
          </a:p>
        </p:txBody>
      </p:sp>
      <p:sp>
        <p:nvSpPr>
          <p:cNvPr id="30" name="Shape 22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1" name="Text 23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548232" y="4738305"/>
            <a:ext cx="526883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特色功能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5456948" y="5147444"/>
            <a:ext cx="5828116" cy="2401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专业对口智能校验、招聘信息精准筛选、密码安全机制等。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工作成果</a:t>
            </a:r>
            <a:endParaRPr lang="en-US" sz="1600" dirty="0"/>
          </a:p>
        </p:txBody>
      </p:sp>
      <p:pic>
        <p:nvPicPr>
          <p:cNvPr id="35" name="Image 6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35-d0tj12s75iks2gau4vf0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6042" y="-5184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90075" y="1709633"/>
            <a:ext cx="904934" cy="731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31149" y="1779473"/>
            <a:ext cx="4225547" cy="62532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90075" y="2571025"/>
            <a:ext cx="957943" cy="731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31149" y="2640865"/>
            <a:ext cx="4225547" cy="62532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790075" y="3472173"/>
            <a:ext cx="957943" cy="731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031149" y="3542013"/>
            <a:ext cx="4225547" cy="62532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790075" y="4320312"/>
            <a:ext cx="957943" cy="731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031149" y="4390152"/>
            <a:ext cx="4225547" cy="62532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系统设计与实现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790075" y="5202601"/>
            <a:ext cx="957943" cy="731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031149" y="5272441"/>
            <a:ext cx="4225547" cy="62532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pic>
        <p:nvPicPr>
          <p:cNvPr id="26" name="Image 1" descr="https://kimi-img.moonshot.cn/pub/slides/slides_tmpl/image/25-06-01-00:38:31-d0tj11s75iks2gau4v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1406668"/>
            <a:ext cx="723900" cy="118110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6-01-00:38:31-d0tj11s75iks2gau4v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2281312"/>
            <a:ext cx="723900" cy="1181100"/>
          </a:xfrm>
          <a:prstGeom prst="rect">
            <a:avLst/>
          </a:prstGeom>
        </p:spPr>
      </p:pic>
      <p:pic>
        <p:nvPicPr>
          <p:cNvPr id="28" name="Image 3" descr="https://kimi-img.moonshot.cn/pub/slides/slides_tmpl/image/25-06-01-00:38:31-d0tj11s75iks2gau4v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3169208"/>
            <a:ext cx="723900" cy="1181100"/>
          </a:xfrm>
          <a:prstGeom prst="rect">
            <a:avLst/>
          </a:prstGeom>
        </p:spPr>
      </p:pic>
      <p:pic>
        <p:nvPicPr>
          <p:cNvPr id="29" name="Image 4" descr="https://kimi-img.moonshot.cn/pub/slides/slides_tmpl/image/25-06-01-00:38:31-d0tj11s75iks2gau4v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4043852"/>
            <a:ext cx="723900" cy="1181100"/>
          </a:xfrm>
          <a:prstGeom prst="rect">
            <a:avLst/>
          </a:prstGeom>
        </p:spPr>
      </p:pic>
      <p:pic>
        <p:nvPicPr>
          <p:cNvPr id="30" name="Image 5" descr="https://kimi-img.moonshot.cn/pub/slides/slides_tmpl/image/25-06-01-00:38:31-d0tj11s75iks2gau4v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4926141"/>
            <a:ext cx="723900" cy="11811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827415" y="600948"/>
            <a:ext cx="1091646" cy="2401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rgbClr val="517BD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33" name="Image 6" descr="https://kimi-img.moonshot.cn/pub/slides/slides_tmpl/image/25-06-01-00:38:40-d0tj14475iks2gau4v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4-d0tj1mk75iks2gau500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6-01-00:39:53-d0tj1mc75iks2gau5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数据一致性保障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24106" y="3974719"/>
            <a:ext cx="309059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实时校验专业编号与教师工号的学院隶属关系，避免数据逻辑冲突。</a:t>
            </a:r>
            <a:endParaRPr lang="en-US" sz="1600" dirty="0"/>
          </a:p>
        </p:txBody>
      </p:sp>
      <p:pic>
        <p:nvPicPr>
          <p:cNvPr id="17" name="Image 3" descr="https://kimi-img.moonshot.cn/pub/slides/slides_tmpl/image/25-06-01-00:39:53-d0tj1mc75iks2gau5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6-01-00:39:53-d0tj1mc75iks2gau5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4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高效体验查询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499994" y="3224911"/>
            <a:ext cx="309059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支持多条件并集检索与模糊搜索，提升用户体验。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自动化统计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047866" y="3956431"/>
            <a:ext cx="309059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教师模块一键生成就业率报表，辅助决策分析。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创新点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9:55-d0tj1ms75iks2gau502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530641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9:55-d0tj1ms75iks2gau50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352309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3" descr="https://kimi-img.moonshot.cn/pub/slides/slides_tmpl/image/25-06-01-00:39:55-d0tj1ms75iks2gau50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1" y="1758451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6-01-00:39:55-d0tj1ms75iks2gau50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53" y="4953211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071468" y="5410561"/>
            <a:ext cx="637958" cy="637956"/>
          </a:xfrm>
          <a:prstGeom prst="ellipse">
            <a:avLst/>
          </a:prstGeom>
          <a:gradFill flip="none" rotWithShape="1">
            <a:gsLst>
              <a:gs pos="10000">
                <a:srgbClr val="30B0FE">
                  <a:alpha val="76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97767" y="2160937"/>
            <a:ext cx="637958" cy="637956"/>
          </a:xfrm>
          <a:prstGeom prst="ellipse">
            <a:avLst/>
          </a:prstGeom>
          <a:gradFill flip="none" rotWithShape="1">
            <a:gsLst>
              <a:gs pos="10000">
                <a:srgbClr val="30B0FE">
                  <a:alpha val="76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599543" y="1897632"/>
            <a:ext cx="526883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复合主键操作难题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508259" y="2174549"/>
            <a:ext cx="7796220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问题：岗位招聘表的增删改逻辑复杂。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方案：先删除原复合主键记录，再插入新数据，确保操作原子性。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5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552033" y="3469994"/>
            <a:ext cx="486849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动态数据关联更新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460749" y="3746911"/>
            <a:ext cx="7796220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问题：修改学生专业编号后需同步更新专业名称显示。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方案：建立专业字典缓存，通过CellValueChanged事件实时刷新关联字段。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738632" y="3754795"/>
            <a:ext cx="637958" cy="637956"/>
          </a:xfrm>
          <a:prstGeom prst="ellipse">
            <a:avLst/>
          </a:prstGeom>
          <a:gradFill flip="none" rotWithShape="1">
            <a:gsLst>
              <a:gs pos="10000">
                <a:srgbClr val="30B0FE">
                  <a:alpha val="76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Text 21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3882681" y="5122551"/>
            <a:ext cx="4563692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安全性薄弱环节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3791397" y="5399467"/>
            <a:ext cx="7720665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问题：初始密码存储为明文。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改进：预留密码加密接口，便于后期升级。</a:t>
            </a: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2" name="Text 25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遇到的问题与解决</a:t>
            </a:r>
            <a:endParaRPr lang="en-US" sz="1600" dirty="0"/>
          </a:p>
        </p:txBody>
      </p:sp>
      <p:pic>
        <p:nvPicPr>
          <p:cNvPr id="34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7274" y="2627414"/>
            <a:ext cx="2746185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功能扩展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1687" y="3189622"/>
            <a:ext cx="3057361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当前未实现简历上传、企业-学生双向互动等功能。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6-01-00:39:56-d0tj1n475iks2gau5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633162" y="2627414"/>
            <a:ext cx="2746185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8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477575" y="3189622"/>
            <a:ext cx="3057361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大数据量下统计查询性能待优化。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25" name="Text 21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09050" y="2627414"/>
            <a:ext cx="2746185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Text 24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153463" y="3189622"/>
            <a:ext cx="3057361" cy="1279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扩展智能推荐模块，基于专业匹配度和学生兴趣爱好推送岗位；为教师集成可视化大屏，实时展示全校就业态势热力图。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不足与改进方向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12435" y="2997882"/>
            <a:ext cx="3057361" cy="3533220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012435" y="2997882"/>
            <a:ext cx="3057361" cy="35332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6-01-00:39:54-d0tj1mk75iks2gau5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968" y="5375402"/>
            <a:ext cx="3073400" cy="11557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6-01-00:39:54-d0tj1mk75iks2gau50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64" y="1855331"/>
            <a:ext cx="3060700" cy="11684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39:55-d0tj1ms75iks2gau5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79" y="1840349"/>
            <a:ext cx="3073400" cy="11684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53125" y="3228542"/>
            <a:ext cx="2501681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技术能力提升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111834" y="3739523"/>
            <a:ext cx="2911569" cy="1279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掌握数据库概念设计、逻辑结构转换、物理实施的完整流程，强化SQL编程、事务管理及前端协同开发能力。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222102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3"/>
          <p:cNvSpPr/>
          <p:nvPr/>
        </p:nvSpPr>
        <p:spPr>
          <a:xfrm>
            <a:off x="1222102" y="2474715"/>
            <a:ext cx="652471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rot="13500000">
            <a:off x="1140115" y="3242306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1" name="Text 15"/>
          <p:cNvSpPr/>
          <p:nvPr/>
        </p:nvSpPr>
        <p:spPr>
          <a:xfrm rot="13500000">
            <a:off x="1140115" y="3242306"/>
            <a:ext cx="190478" cy="19047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8366823" y="2997882"/>
            <a:ext cx="3057361" cy="3533220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23" name="Text 17"/>
          <p:cNvSpPr/>
          <p:nvPr/>
        </p:nvSpPr>
        <p:spPr>
          <a:xfrm>
            <a:off x="8366823" y="2997882"/>
            <a:ext cx="3057361" cy="35332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807513" y="3228542"/>
            <a:ext cx="2494713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为未来开发奠基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466222" y="3739523"/>
            <a:ext cx="2911569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为未来开发复杂信息系统奠定坚实基础。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21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rot="13500000">
            <a:off x="8494503" y="3242306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 rot="13500000">
            <a:off x="8494503" y="3242306"/>
            <a:ext cx="190478" cy="19047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4683098" y="1846173"/>
            <a:ext cx="3057361" cy="3529229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31" name="Text 25"/>
          <p:cNvSpPr/>
          <p:nvPr/>
        </p:nvSpPr>
        <p:spPr>
          <a:xfrm>
            <a:off x="4683098" y="1846173"/>
            <a:ext cx="3057361" cy="352922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5123788" y="2057733"/>
            <a:ext cx="2501681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理解完整性约束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4782497" y="2568714"/>
            <a:ext cx="2911569" cy="1279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在解决外键约束冲突、时间有效性校验等问题的过程中，深入理解实体完整性、参照完整性的工程意义。</a:t>
            </a: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5" name="Text 29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 rot="13500000">
            <a:off x="4810778" y="2071497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37" name="Text 31"/>
          <p:cNvSpPr/>
          <p:nvPr/>
        </p:nvSpPr>
        <p:spPr>
          <a:xfrm rot="13500000">
            <a:off x="4810778" y="2071497"/>
            <a:ext cx="190478" cy="19047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课程设计收获</a:t>
            </a:r>
            <a:endParaRPr lang="en-US" sz="1600" dirty="0"/>
          </a:p>
        </p:txBody>
      </p:sp>
      <p:pic>
        <p:nvPicPr>
          <p:cNvPr id="39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569" y="2905299"/>
            <a:ext cx="6904069" cy="11519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91738" y="2026977"/>
            <a:ext cx="6904069" cy="11519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Thank</a:t>
            </a:r>
            <a:r>
              <a:rPr lang="en-US" sz="6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6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you.</a:t>
            </a:r>
            <a:endParaRPr lang="en-US" sz="1600" dirty="0"/>
          </a:p>
        </p:txBody>
      </p:sp>
      <p:pic>
        <p:nvPicPr>
          <p:cNvPr id="20" name="Image 3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48" y="4499273"/>
            <a:ext cx="1714500" cy="45720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4498975"/>
            <a:ext cx="2755265" cy="4368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15010" y="4560570"/>
            <a:ext cx="3253105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endParaRPr lang="zh-CN" altLang="en-US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3968825" y="4560846"/>
            <a:ext cx="164408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2025.06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8-d0tj1l475iks2gau4vu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8615"/>
            <a:ext cx="12607263" cy="37165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6-01-00:39:46-d0tj1kk75iks2gau4vt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71" y="3509350"/>
            <a:ext cx="825500" cy="8255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858043" y="3752661"/>
            <a:ext cx="342138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就业管理现状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6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771159" y="4082072"/>
            <a:ext cx="3875101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高校毕业生人数增长，传统就业管理方式低效，数据更新滞后、统计困难、共享效率低。</a:t>
            </a:r>
            <a:endParaRPr lang="en-US" sz="1600" dirty="0"/>
          </a:p>
        </p:txBody>
      </p:sp>
      <p:pic>
        <p:nvPicPr>
          <p:cNvPr id="23" name="Image 3" descr="https://kimi-img.moonshot.cn/pub/slides/slides_tmpl/image/25-06-01-00:39:46-d0tj1kk75iks2gau4vt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92" y="3509350"/>
            <a:ext cx="825500" cy="8255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200064" y="3752661"/>
            <a:ext cx="342138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系统开发意义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6" name="Text 20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13180" y="4082072"/>
            <a:ext cx="3875101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构建高效结构化数据库系统，集中管理就业信息，提升跟踪能力，助力供需匹配，推动数字化转型。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课题背景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3-d0tj1js75iks2gau4v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100" y="6626"/>
            <a:ext cx="62992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6-01-00:39:43-d0tj1js75iks2gau4v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83" y="1759118"/>
            <a:ext cx="1219200" cy="1193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19441" y="2140748"/>
            <a:ext cx="3788217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19442" y="4352136"/>
            <a:ext cx="3788216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功能模块实现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40850" y="2433582"/>
            <a:ext cx="5084324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设计毕业生、教师、专业、学院、用人单位、行业等核心数据表，确保数据完整性与一致性。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240852" y="4645750"/>
            <a:ext cx="5084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实现毕业生、教师、管理员三类用户的功能需求，涵盖信息管理、查询、统计分析等。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2" name="Text 1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6-01-00:39:43-d0tj1js75iks2gau4v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83" y="3971966"/>
            <a:ext cx="1219200" cy="119380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5" name="Text 1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7" name="Text 2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9" name="Text 2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 rot="13500000">
            <a:off x="6265096" y="2177027"/>
            <a:ext cx="224914" cy="224914"/>
          </a:xfrm>
          <a:prstGeom prst="rtTriangle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31" name="Text 25"/>
          <p:cNvSpPr/>
          <p:nvPr/>
        </p:nvSpPr>
        <p:spPr>
          <a:xfrm rot="13500000">
            <a:off x="6265096" y="2177027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 rot="13500000">
            <a:off x="6265096" y="4376217"/>
            <a:ext cx="224914" cy="224914"/>
          </a:xfrm>
          <a:prstGeom prst="rtTriangle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33" name="Text 27"/>
          <p:cNvSpPr/>
          <p:nvPr/>
        </p:nvSpPr>
        <p:spPr>
          <a:xfrm rot="13500000">
            <a:off x="6265096" y="4376217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5" name="Text 29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研究内容</a:t>
            </a:r>
            <a:endParaRPr lang="en-US" sz="1600" dirty="0"/>
          </a:p>
        </p:txBody>
      </p:sp>
      <p:pic>
        <p:nvPicPr>
          <p:cNvPr id="37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 dirty="0">
                <a:gradFill flip="none" rotWithShape="0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39:34-d0tj1hk75iks2gau4vo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8" y="1979809"/>
            <a:ext cx="3120319" cy="1895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3241" y="2254924"/>
            <a:ext cx="4331168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多角色使用需求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419335" y="2644032"/>
            <a:ext cx="6678322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满足毕业生、教师、管理员的使用需求，提供个性化功能与权限管理。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9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11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rot="13500000">
            <a:off x="4389082" y="2283179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 rot="13500000">
            <a:off x="4389082" y="2283179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</p:spPr>
      </p:sp>
      <p:sp>
        <p:nvSpPr>
          <p:cNvPr id="21" name="Text 17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1406579" y="4320790"/>
            <a:ext cx="419463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数据集中管理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083468" y="4709898"/>
            <a:ext cx="6678322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实现就业信息的集中管理，便于实时更新与多维分析。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 rot="13500000">
            <a:off x="1053215" y="4349045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5" name="Text 21"/>
          <p:cNvSpPr/>
          <p:nvPr/>
        </p:nvSpPr>
        <p:spPr>
          <a:xfrm rot="13500000">
            <a:off x="1053215" y="4349045"/>
            <a:ext cx="224914" cy="22491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23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9" name="Text 25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PingFang SC Semibold" pitchFamily="34" charset="0"/>
                <a:ea typeface="PingFang SC Semibold" pitchFamily="34" charset="-122"/>
                <a:cs typeface="PingFang SC Semibold" pitchFamily="34" charset="-120"/>
              </a:rPr>
              <a:t>02</a:t>
            </a:r>
            <a:endParaRPr lang="en-US" sz="1600" dirty="0"/>
          </a:p>
        </p:txBody>
      </p:sp>
      <p:pic>
        <p:nvPicPr>
          <p:cNvPr id="30" name="Image 2" descr="https://kimi-img.moonshot.cn/pub/slides/slides_tmpl/image/25-06-01-00:39:34-d0tj1hk75iks2gau4vo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1813" y="4028147"/>
            <a:ext cx="3120319" cy="1926675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2" name="Text 27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总体需求</a:t>
            </a:r>
            <a:endParaRPr lang="en-US" sz="1600" dirty="0"/>
          </a:p>
        </p:txBody>
      </p:sp>
      <p:pic>
        <p:nvPicPr>
          <p:cNvPr id="34" name="Image 3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3-d0tj1mc75iks2gau4v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39:53-d0tj1mc75iks2gau4v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2396" y="3216481"/>
            <a:ext cx="4053511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核心数据描述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77383" y="3663293"/>
            <a:ext cx="3627449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涵盖毕业生、教师、专业、学院、用人单位、行业等信息，明确各实体属性与关系。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3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6-01-00:39:53-d0tj1mc75iks2gau4v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712918" y="3216481"/>
            <a:ext cx="4056104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数据完整性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4637905" y="3663293"/>
            <a:ext cx="3586780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通过约束确保数据的完整性与一致性，如性别检查、出生日期有效性等。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3" name="Text 17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9" name="Text 23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数据需求</a:t>
            </a:r>
            <a:endParaRPr lang="en-US" sz="1600" dirty="0"/>
          </a:p>
        </p:txBody>
      </p:sp>
      <p:pic>
        <p:nvPicPr>
          <p:cNvPr id="30" name="Image 4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39:56-d0tj1n475iks2gau503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6-01-00:39:56-d0tj1n475iks2gau50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6-01-00:39:56-d0tj1n475iks2gau50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6-01-00:39:56-d0tj1n475iks2gau50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9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1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3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980435" y="3709885"/>
            <a:ext cx="3145914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毕业生功能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00224" y="4069952"/>
            <a:ext cx="3360880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个人信息管理、用人单位查看、岗位招聘查询。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589908" y="3340917"/>
            <a:ext cx="3145915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教师功能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215423" y="2586938"/>
            <a:ext cx="3177217" cy="2845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gradFill flip="none" rotWithShape="0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管理员功能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</p:sp>
      <p:sp>
        <p:nvSpPr>
          <p:cNvPr id="26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82425" y="3738964"/>
            <a:ext cx="336088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个人信息管理、学生信息管理、用人单位查看、岗位招聘查询、信息统计与分析。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05303" y="2994308"/>
            <a:ext cx="3360880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用户信息管理、基本信息管理、招聘信息管理。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功能需求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88.40464566929134,&quot;left&quot;:51.73448818897638,&quot;top&quot;:171.43787401574804,&quot;width&quot;:473.1679527559055}"/>
</p:tagLst>
</file>

<file path=ppt/tags/tag2.xml><?xml version="1.0" encoding="utf-8"?>
<p:tagLst xmlns:p="http://schemas.openxmlformats.org/presentationml/2006/main">
  <p:tag name="KSO_WM_DIAGRAM_VIRTUALLY_FRAME" val="{&quot;height&quot;:188.40464566929134,&quot;left&quot;:51.73448818897638,&quot;top&quot;:171.43787401574804,&quot;width&quot;:473.1679527559055}"/>
</p:tagLst>
</file>

<file path=ppt/tags/tag3.xml><?xml version="1.0" encoding="utf-8"?>
<p:tagLst xmlns:p="http://schemas.openxmlformats.org/presentationml/2006/main">
  <p:tag name="KSO_WM_DIAGRAM_VIRTUALLY_FRAME" val="{&quot;height&quot;:188.40464566929134,&quot;left&quot;:51.73448818897638,&quot;top&quot;:171.43787401574804,&quot;width&quot;:473.1679527559055}"/>
</p:tagLst>
</file>

<file path=ppt/tags/tag4.xml><?xml version="1.0" encoding="utf-8"?>
<p:tagLst xmlns:p="http://schemas.openxmlformats.org/presentationml/2006/main">
  <p:tag name="KSO_WM_DIAGRAM_VIRTUALLY_FRAME" val="{&quot;height&quot;:188.40464566929134,&quot;left&quot;:51.73448818897638,&quot;top&quot;:171.43787401574804,&quot;width&quot;:473.1679527559055}"/>
</p:tagLst>
</file>

<file path=ppt/tags/tag5.xml><?xml version="1.0" encoding="utf-8"?>
<p:tagLst xmlns:p="http://schemas.openxmlformats.org/presentationml/2006/main">
  <p:tag name="KSO_WM_DIAGRAM_VIRTUALLY_FRAME" val="{&quot;height&quot;:188.40464566929134,&quot;left&quot;:51.73448818897638,&quot;top&quot;:171.43787401574804,&quot;width&quot;:473.1679527559055}"/>
</p:tagLst>
</file>

<file path=ppt/tags/tag6.xml><?xml version="1.0" encoding="utf-8"?>
<p:tagLst xmlns:p="http://schemas.openxmlformats.org/presentationml/2006/main">
  <p:tag name="KSO_WM_DIAGRAM_VIRTUALLY_FRAME" val="{&quot;height&quot;:188.40464566929134,&quot;left&quot;:51.73448818897638,&quot;top&quot;:171.43787401574804,&quot;width&quot;:473.167952755905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3377</Words>
  <Application>WPS 演示</Application>
  <PresentationFormat>On-screen Show (16:9)</PresentationFormat>
  <Paragraphs>582</Paragraphs>
  <Slides>24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宋体</vt:lpstr>
      <vt:lpstr>Wingdings</vt:lpstr>
      <vt:lpstr>MiSans</vt:lpstr>
      <vt:lpstr>MiSans</vt:lpstr>
      <vt:lpstr>PingFang SC Medium</vt:lpstr>
      <vt:lpstr>Segoe Print</vt:lpstr>
      <vt:lpstr>PingFang SC Medium</vt:lpstr>
      <vt:lpstr>PingFang SC Medium</vt:lpstr>
      <vt:lpstr>PingFang SC Semibold</vt:lpstr>
      <vt:lpstr>PingFang SC Semibold</vt:lpstr>
      <vt:lpstr>PingFang SC Semibold</vt:lpstr>
      <vt:lpstr>Calibri</vt:lpstr>
      <vt:lpstr>微软雅黑</vt:lpstr>
      <vt:lpstr>Arial Unicode MS</vt:lpstr>
      <vt:lpstr>等线</vt:lpstr>
      <vt:lpstr>Times New Roman</vt:lpstr>
      <vt:lpstr>MingLiU-ExtB</vt:lpstr>
      <vt:lpstr>Custom Theme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我爱学习*~*</cp:lastModifiedBy>
  <cp:revision>3</cp:revision>
  <dcterms:created xsi:type="dcterms:W3CDTF">2025-06-13T13:17:00Z</dcterms:created>
  <dcterms:modified xsi:type="dcterms:W3CDTF">2026-02-25T01:33:50Z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72924F52E6A04DF288AB62E11601F94A_12</vt:lpwstr>
  </property>
  <property fmtid="{D5CDD505-2E9C-101B-9397-08002B2CF9AE}" pid="3" name="KSOProductBuildVer">
    <vt:lpwstr>2052-12.1.0.20305</vt:lpwstr>
  </property>
</Properties>
</file>